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65" r:id="rId34"/>
  </p:sldIdLst>
  <p:sldSz cx="14630400" cy="8229600"/>
  <p:notesSz cx="8229600" cy="14630400"/>
  <p:embeddedFontLst>
    <p:embeddedFont>
      <p:font typeface="Cabin" panose="020B0604020202020204" charset="0"/>
      <p:regular r:id="rId36"/>
    </p:embeddedFont>
    <p:embeddedFont>
      <p:font typeface="Calisto MT" panose="02040603050505030304" pitchFamily="18" charset="0"/>
      <p:regular r:id="rId37"/>
      <p:bold r:id="rId38"/>
      <p:italic r:id="rId39"/>
      <p:boldItalic r:id="rId40"/>
    </p:embeddedFont>
    <p:embeddedFont>
      <p:font typeface="Unbounde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13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242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Hospital Management System – SQL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203"/>
            <a:ext cx="48713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 &amp; Analytics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519112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Tools: PostgreSQL / MySQL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by: Dhiman Chakraborty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BF9D4-57E3-6EDA-6410-E6C41883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6C7F1E-ADB6-89EA-1DE4-7A12C2CBFFCD}"/>
              </a:ext>
            </a:extLst>
          </p:cNvPr>
          <p:cNvSpPr txBox="1"/>
          <p:nvPr/>
        </p:nvSpPr>
        <p:spPr>
          <a:xfrm>
            <a:off x="298363" y="234082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--2.Monthly revenue (invoice totals) for last 12 months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EXTRACT(MONTH FROM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month_num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TO_CHAR(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invoice_date,'month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') AS month,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SUM(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total_amount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AS revenue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invoice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&gt;= DATE_TRUNC('month',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- INTERVAL '12 months'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month,month_num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month_num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;</a:t>
            </a:r>
            <a:endParaRPr lang="en-IN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C9492-2B00-C051-B39E-C72997B2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809" y="370731"/>
            <a:ext cx="4447175" cy="2750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95A25-1883-153C-82E5-FADB85B24AF2}"/>
              </a:ext>
            </a:extLst>
          </p:cNvPr>
          <p:cNvSpPr txBox="1"/>
          <p:nvPr/>
        </p:nvSpPr>
        <p:spPr>
          <a:xfrm>
            <a:off x="298363" y="4315075"/>
            <a:ext cx="77127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--3.Top 10 doctors by number of appointments in past 6 months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d.doctor_id,CONCAT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d.first_name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,' ',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AS name,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COUNT(a.*)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no_of_appointments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d.doctor_id,CONCAT(d.first_name,' ',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no_of_appointments DESC, d.doctor_id ASC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LIMIT 10;</a:t>
            </a:r>
            <a:endParaRPr lang="en-IN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16021-0A72-107B-CC52-A261B32FF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127" y="5108713"/>
            <a:ext cx="6490063" cy="3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049DF-F4F8-8603-BC4F-9A0D1FA5D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18D1D9-0833-366F-6C41-83CA3EBDFD05}"/>
              </a:ext>
            </a:extLst>
          </p:cNvPr>
          <p:cNvSpPr txBox="1"/>
          <p:nvPr/>
        </p:nvSpPr>
        <p:spPr>
          <a:xfrm>
            <a:off x="298363" y="234082"/>
            <a:ext cx="771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--4.Average length of stay (days) by department (based on admitting doctor’s dept)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d.dept_id,d.name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AVG(COALESCE(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a.discharge_date,CURRENT_DATE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)-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avg_stay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department d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LEFT JOIN doctor dc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dept_id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JOIN admission a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d.dept_id,d.name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IN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9871-8C8A-9554-9A40-6CC47B5B2E4D}"/>
              </a:ext>
            </a:extLst>
          </p:cNvPr>
          <p:cNvSpPr txBox="1"/>
          <p:nvPr/>
        </p:nvSpPr>
        <p:spPr>
          <a:xfrm>
            <a:off x="298363" y="4315075"/>
            <a:ext cx="7712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--5.Latest appointment for each patient(Upcoming 30 days)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appointment_id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reason, status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&gt;= CURRENT_DATE + INTERVAL '30 DAYS'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;</a:t>
            </a:r>
            <a:endParaRPr lang="en-IN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289DF-4A07-90B9-1D2B-C53E3D80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748" y="234083"/>
            <a:ext cx="6152831" cy="3130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F3708-226D-C332-4286-0026DC76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48" y="4989443"/>
            <a:ext cx="6152831" cy="31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2E79B-B4A8-ED58-54EA-9878DF5B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277B46-A3A7-DA2B-A149-A2DDB1631A96}"/>
              </a:ext>
            </a:extLst>
          </p:cNvPr>
          <p:cNvSpPr txBox="1"/>
          <p:nvPr/>
        </p:nvSpPr>
        <p:spPr>
          <a:xfrm>
            <a:off x="298363" y="234082"/>
            <a:ext cx="7712765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--6.Patients with more than 3 visits (appointments + admissions) in past year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app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name,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COUNT(a.*)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no_of_appoinments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&gt;= 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- INTERVAL'1 YEAR'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&lt;= 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add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name,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COUNT(ad.*)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no_of_admission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admission ad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ad.admit_date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&gt;= 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- INTERVAL'1 YEAR'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ad.admit_date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&lt;= 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name,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 COALESCE(app.no_of_appoinments,0) AS no_of_appointments,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 COALESCE(add.no_of_admission,0)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no_of_admissions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	COALESCE(app.no_of_appoinments,0)+COALESCE(add.no_of_admission,0)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total_visit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add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COALESCE(app.no_of_appoinments,0)+COALESCE(add.no_of_admission,0)&gt;=3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IN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4A5CD-F6F8-DEA7-DC8B-3BDD61C2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04" y="2057400"/>
            <a:ext cx="6450496" cy="60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1C5F7-E6ED-5AB4-3CF4-D3BDF258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82B75C-189B-D117-6C36-0F2A0E96AA10}"/>
              </a:ext>
            </a:extLst>
          </p:cNvPr>
          <p:cNvSpPr txBox="1"/>
          <p:nvPr/>
        </p:nvSpPr>
        <p:spPr>
          <a:xfrm>
            <a:off x="298363" y="234082"/>
            <a:ext cx="771276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--7.Monthly count of patients (by registration = earliest appointment/admission date)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app AS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TO_CHAR(appt_datetime,'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mm-y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yyy') AS month_year,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total_appointments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TO_CHAR(admit_date,'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mm-y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yyy') AS month_year,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total_admissions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app.month_year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app.total_appointments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+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adm.total_admissions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total_patients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app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month_year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app.month_year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;</a:t>
            </a:r>
            <a:endParaRPr lang="en-IN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25DEA-679B-4520-0AB8-6C15A064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343" y="234082"/>
            <a:ext cx="5672736" cy="3787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04C99-4780-C783-9DBB-1C4524182318}"/>
              </a:ext>
            </a:extLst>
          </p:cNvPr>
          <p:cNvSpPr txBox="1"/>
          <p:nvPr/>
        </p:nvSpPr>
        <p:spPr>
          <a:xfrm>
            <a:off x="298362" y="5327546"/>
            <a:ext cx="771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--8.Top 20 most common treatments (by description)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description, COUNT(*) AS patients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treatment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patients DESC;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8FB57-9393-0462-3954-E2317433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343" y="5049078"/>
            <a:ext cx="5960970" cy="30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21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71351-9009-511B-5600-C93C347D2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84B7FA-7D45-9849-9BF9-EAF34B5DDA91}"/>
              </a:ext>
            </a:extLst>
          </p:cNvPr>
          <p:cNvSpPr txBox="1"/>
          <p:nvPr/>
        </p:nvSpPr>
        <p:spPr>
          <a:xfrm>
            <a:off x="298363" y="234082"/>
            <a:ext cx="771276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--9.Total invoice amount and lines per patient (showing patients with largest bills)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bill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bill_amount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invoice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inl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COUNT(il.*)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no_of_invoice_line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invoice_line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il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COALESCE(bill.bill_amount,0)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total_billing_amount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COALESCE(inl.no_of_invoice_line,0)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no_of_invoice_line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bill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inl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total_billing_amount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LIMIT 50;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DCAD-FF26-69D0-FAC6-B7AC00CD713C}"/>
              </a:ext>
            </a:extLst>
          </p:cNvPr>
          <p:cNvSpPr txBox="1"/>
          <p:nvPr/>
        </p:nvSpPr>
        <p:spPr>
          <a:xfrm>
            <a:off x="298362" y="5327546"/>
            <a:ext cx="771276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--10.Invoice line breakdown for a given invoice (example </a:t>
            </a:r>
            <a:r>
              <a:rPr lang="en-US" sz="1600" dirty="0" err="1">
                <a:solidFill>
                  <a:srgbClr val="00B0F0"/>
                </a:solidFill>
                <a:latin typeface="Calisto MT" panose="02040603050505030304" pitchFamily="18" charset="0"/>
              </a:rPr>
              <a:t>invoice_id</a:t>
            </a:r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 = 123)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CONCAT_WS('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i.paid_amount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i.paid_amount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remain_amount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patient 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=123;</a:t>
            </a:r>
            <a:endParaRPr lang="en-US" sz="1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BCCFA-FBC8-DBCB-A4FE-F0BD737E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343" y="234081"/>
            <a:ext cx="5960970" cy="4119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8B751-A382-B0C4-62F9-84149B46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35" y="6390861"/>
            <a:ext cx="7712765" cy="18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3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9846B-8139-83F8-7901-2267E2616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1FDBCA-6735-5C0C-21FB-9225E2C211E3}"/>
              </a:ext>
            </a:extLst>
          </p:cNvPr>
          <p:cNvSpPr txBox="1"/>
          <p:nvPr/>
        </p:nvSpPr>
        <p:spPr>
          <a:xfrm>
            <a:off x="298363" y="234082"/>
            <a:ext cx="77127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--11.Doctors ranked by average patient satisfaction proxy — using completed 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appointments count and canceled ratio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d.first_name,d.last_name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COALESCE(COUNT(a.*)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='Completed'),0)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completed_appointments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COALESCE(COUNT(a.*)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='Cancelled'),0)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cancelled_appointments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COALESCE(COUNT(a.*)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='Cancelled'),0)/COALESCE(COUNT(a.*)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='Completed'),0)::numeric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cancellation_ratio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d.doctor_id,doctor_name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542EE-6353-ED85-E315-9E12726B68F8}"/>
              </a:ext>
            </a:extLst>
          </p:cNvPr>
          <p:cNvSpPr txBox="1"/>
          <p:nvPr/>
        </p:nvSpPr>
        <p:spPr>
          <a:xfrm>
            <a:off x="298362" y="5327546"/>
            <a:ext cx="7712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--12.Patients with outstanding balance (due &gt; 0) and total due amount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COALESCE(SUM(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i.total_amount-i.paid_amount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total_due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p.patient_id,doctor_name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total_due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DESC;</a:t>
            </a:r>
            <a:endParaRPr lang="en-US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FAFB0-95AE-1CF4-38B9-66155558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28" y="232154"/>
            <a:ext cx="6430430" cy="239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C7355-14FA-0CAE-8E2B-9208FDF8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992" y="5426765"/>
            <a:ext cx="6194810" cy="27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8193D-A94D-7E28-11DB-D6676E6AE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2C4319-988D-20B9-6FD8-2CD80504DA34}"/>
              </a:ext>
            </a:extLst>
          </p:cNvPr>
          <p:cNvSpPr txBox="1"/>
          <p:nvPr/>
        </p:nvSpPr>
        <p:spPr>
          <a:xfrm>
            <a:off x="298363" y="234082"/>
            <a:ext cx="77127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--13.Average cost per admission (including treatments performed during that admission)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add_treat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a.admission_id,COALESCE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t.unit_cost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total_cost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 a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treatment t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AVG(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total_cost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avg_admission_cost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add_treat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;</a:t>
            </a:r>
            <a:endParaRPr lang="en-US" sz="1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B6900-EDF8-0C72-843C-46CE954F9BB9}"/>
              </a:ext>
            </a:extLst>
          </p:cNvPr>
          <p:cNvSpPr txBox="1"/>
          <p:nvPr/>
        </p:nvSpPr>
        <p:spPr>
          <a:xfrm>
            <a:off x="298362" y="5327546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--14.Most frequently prescribed medication names (top 25)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m.med_id,m.name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COUNT(p.*)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no_of_order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medication m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prescription 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med_id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no_of_order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LIMIT 25;</a:t>
            </a:r>
            <a:endParaRPr lang="en-US" sz="105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3082E-6787-EB27-3AD6-23427E0A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75" y="234082"/>
            <a:ext cx="5269582" cy="2280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5CFB0-D0E1-3FD2-302C-2C838382F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313" y="5327547"/>
            <a:ext cx="5675244" cy="27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4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E350-473A-DB83-0894-AC6A6169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18DE51-20BB-2BF8-8E6B-AD623A838DBE}"/>
              </a:ext>
            </a:extLst>
          </p:cNvPr>
          <p:cNvSpPr txBox="1"/>
          <p:nvPr/>
        </p:nvSpPr>
        <p:spPr>
          <a:xfrm>
            <a:off x="298363" y="234082"/>
            <a:ext cx="77127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--15.Use window function to show each doctor’s total appointments and rank within department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app AS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total_app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d.doctor_id,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CONCAT_WS('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d.first_name,d.last_name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app.total_app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RANK() OVER(PARTITION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app.total_app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dc_rank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app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);</a:t>
            </a:r>
            <a:endParaRPr lang="en-US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F9CA3-11C1-C1FE-2DF8-B9DE3E8B2191}"/>
              </a:ext>
            </a:extLst>
          </p:cNvPr>
          <p:cNvSpPr txBox="1"/>
          <p:nvPr/>
        </p:nvSpPr>
        <p:spPr>
          <a:xfrm>
            <a:off x="179093" y="4154729"/>
            <a:ext cx="7712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--16.List admissions without discharge (current inpatients admitted in 3 month) with room and days admitted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*,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CURRENT_DATE::DATE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days_admitted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&gt;= CURRENT_DATE - INTERVAL'3 months' AND status='Admitted';</a:t>
            </a:r>
            <a:endParaRPr lang="en-US" sz="1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DA8EF-C578-8CF3-6D9F-7756D2EE2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790" y="234082"/>
            <a:ext cx="4877481" cy="3055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99782-8A50-B4BB-CA16-5C290144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93" y="5685183"/>
            <a:ext cx="14451307" cy="25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41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A7E3-45F0-179D-72C0-2C2E38EE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B8FCF9-03B9-FEB9-843E-2FCFDE19146C}"/>
              </a:ext>
            </a:extLst>
          </p:cNvPr>
          <p:cNvSpPr txBox="1"/>
          <p:nvPr/>
        </p:nvSpPr>
        <p:spPr>
          <a:xfrm>
            <a:off x="298363" y="234082"/>
            <a:ext cx="77127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--17.Find patients who have never had an invoice (possible missed billing)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p.patient_id,CONCAT_WS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(' ',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p.first_name,p.last_name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COUNT(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.*)=0;</a:t>
            </a:r>
            <a:endParaRPr lang="en-US" sz="105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E5622-9D9C-CFBA-1C79-FC98C6B11DE3}"/>
              </a:ext>
            </a:extLst>
          </p:cNvPr>
          <p:cNvSpPr txBox="1"/>
          <p:nvPr/>
        </p:nvSpPr>
        <p:spPr>
          <a:xfrm>
            <a:off x="298362" y="4552457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--18.Correlated subquery — latest invoice amount per patient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DISTINCT ON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last_invoice_date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AD76B-3C78-5ED3-20AE-2D5F785A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604" y="201482"/>
            <a:ext cx="5784830" cy="2896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6FE0B-CC79-AA41-F8FA-B945ED49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422" y="4681330"/>
            <a:ext cx="5784830" cy="341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8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E90DA-C9C6-5AFA-C5B9-073A57F3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8E1703-1F56-8649-6F09-5667F390AFE1}"/>
              </a:ext>
            </a:extLst>
          </p:cNvPr>
          <p:cNvSpPr txBox="1"/>
          <p:nvPr/>
        </p:nvSpPr>
        <p:spPr>
          <a:xfrm>
            <a:off x="298363" y="234082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--19.Patients with most different doctors seen in last year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COUNT(DISTINCT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dist_dr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&gt;=DATE_TRUNC('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- INTERVAL'1 year'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&lt;DATE_TRUNC('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year',CURRENT_DATE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1;</a:t>
            </a:r>
            <a:endParaRPr lang="en-US" sz="1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C3E12-576C-548B-6F9D-48F9E5F1EB80}"/>
              </a:ext>
            </a:extLst>
          </p:cNvPr>
          <p:cNvSpPr txBox="1"/>
          <p:nvPr/>
        </p:nvSpPr>
        <p:spPr>
          <a:xfrm>
            <a:off x="298362" y="4552457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--20.List lab tests ordered more than X times (X=1000)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l.lab_test_id,l.test_code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no_of_lab_tests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lab_test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l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lab_result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lab_test_id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COUNT(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.*)&gt;=1000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1A6B0-278D-031F-19CB-6CC07DA6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991" y="234082"/>
            <a:ext cx="5102045" cy="277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AF9FF-4BC7-47BD-8BBD-E17FC3A0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79" y="4850296"/>
            <a:ext cx="5578426" cy="32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90374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92680"/>
            <a:ext cx="34423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Current Challenges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476625"/>
            <a:ext cx="3442335" cy="344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 or fragmented systems plague hospital operations, leading to inefficiencies, data silos, and delayed decision-making. Without centralized data management, hospitals struggle to track patient histories, optimize resource allocation, and generate timely reports.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239268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Solution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57961" y="3054310"/>
            <a:ext cx="3442335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centralized, normalized relational database provides query-ready structured data, enabling real-time analytics, streamlined operations, and evidence-based healthcare management across all departments and workflows.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AFB0-4F0D-238D-612A-6229F8C5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93016D-92E4-9278-6342-A850DE9CAA15}"/>
              </a:ext>
            </a:extLst>
          </p:cNvPr>
          <p:cNvSpPr txBox="1"/>
          <p:nvPr/>
        </p:nvSpPr>
        <p:spPr>
          <a:xfrm>
            <a:off x="298363" y="234082"/>
            <a:ext cx="7712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--21.Latest lab result per patient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lr.lab_result_id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lr.lab_test_id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lr.sample_taken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lr.result_value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lr.units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lr.result_date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lab_result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9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24A4C-3098-9651-9814-5735463316C7}"/>
              </a:ext>
            </a:extLst>
          </p:cNvPr>
          <p:cNvSpPr txBox="1"/>
          <p:nvPr/>
        </p:nvSpPr>
        <p:spPr>
          <a:xfrm>
            <a:off x="298362" y="4930143"/>
            <a:ext cx="7712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--22.Identify no-show rate per doctor in past 6 months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d.doctor_id,d.first_name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='No-Show')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no_show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total_app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='No-Show')/COUNT(a.*)::Numeric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no_show_rate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&gt;=CURRENT_DATE - INTERVAL '6 month'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1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E0276-42E3-79C7-353D-E7F14CA2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46" y="926434"/>
            <a:ext cx="9173855" cy="261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39425C-A89C-E951-53C1-E3416FFB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210" y="4949687"/>
            <a:ext cx="6356092" cy="31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C32EC-D9A0-9A07-0196-92A12205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95654B-C5AF-BFBA-BD20-7B0FBC8A7CC9}"/>
              </a:ext>
            </a:extLst>
          </p:cNvPr>
          <p:cNvSpPr txBox="1"/>
          <p:nvPr/>
        </p:nvSpPr>
        <p:spPr>
          <a:xfrm>
            <a:off x="298363" y="234082"/>
            <a:ext cx="77127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--23.Find gaps between appointments for each doctor — using lead() to detect &gt; 7 days gap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app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LEAD(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OVER(PARTITION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ASC)::DATE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next_appt_date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d.doctor_id,d.first_name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app.next_appt_date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app.next_appt_date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gaps_between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app.next_appt_date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::DATE&gt;7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8A1C2-5358-2C3D-1FA2-D21300F7CAF2}"/>
              </a:ext>
            </a:extLst>
          </p:cNvPr>
          <p:cNvSpPr txBox="1"/>
          <p:nvPr/>
        </p:nvSpPr>
        <p:spPr>
          <a:xfrm>
            <a:off x="298362" y="4701545"/>
            <a:ext cx="771276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--24.Find avg gaps between appointments for each doctor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app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LEAD(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OVER(PARTITION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ASC)::DATE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next_appt_date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d.doctor_id,d.first_name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ROUND(AVG(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app.next_appt_date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::DATE),1)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avg_gaps_between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11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E33A6-9FE8-7C80-9116-73020F55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292" y="234082"/>
            <a:ext cx="5877745" cy="310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F3390-B425-CEF4-6906-F553C645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84" y="5148470"/>
            <a:ext cx="5387072" cy="29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F303-002B-964F-70C8-B8B33E6C2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0177DF-228C-C86B-F094-B9DC424C25CB}"/>
              </a:ext>
            </a:extLst>
          </p:cNvPr>
          <p:cNvSpPr txBox="1"/>
          <p:nvPr/>
        </p:nvSpPr>
        <p:spPr>
          <a:xfrm>
            <a:off x="298363" y="234082"/>
            <a:ext cx="77127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sto MT" panose="02040603050505030304" pitchFamily="18" charset="0"/>
              </a:rPr>
              <a:t>--25.Find patients readmitted within 30 days of discharge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WITH ad AS(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discharge_date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LEAD(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OVER(PARTITION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ORDER BY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ASC)::DATE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next_admit_date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discharge_date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IS NOT NULL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ad.discharge_date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ad.next_admit_date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ad.next_admit_date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 -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ad.discharge_date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gaps_between_next_admit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JOIN ad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next_admit_date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IS NOT NULL AND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ad.next_admit_date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 -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ad.discharge_date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::DATE&lt;30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9E61D-D03B-B180-675A-B87A493E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235" y="4731026"/>
            <a:ext cx="10816983" cy="33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23E8-6F95-DBEA-41B7-7540B212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A673D-9CDB-2B5F-EF56-DBEF49D828E4}"/>
              </a:ext>
            </a:extLst>
          </p:cNvPr>
          <p:cNvSpPr txBox="1"/>
          <p:nvPr/>
        </p:nvSpPr>
        <p:spPr>
          <a:xfrm>
            <a:off x="298363" y="234082"/>
            <a:ext cx="771276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sto MT" panose="02040603050505030304" pitchFamily="18" charset="0"/>
              </a:rPr>
              <a:t>--26.Create a pivot-like daily appointment counts per department for last 7 days (dept names as rows)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WITH dep AS(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d.dept_id,d.name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'6 days') AS d0,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'5 days') AS d1,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'4 days') AS d2,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'3 days') AS d3,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'2 days') AS d4,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- INTERVAL '1 days') AS d5,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COUNT(a.*) FILTER(WHERE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::DATE=CURRENT_DATE::DATE ) AS d6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department d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LEFT JOIN doctor dr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dept_id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JOIN appointment a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d.dept_id,d.name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dep.d0,dep.d1,dep.d2,dep.d3,dep.d4,dep.d5,dep.d6,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dep.d0+dep.d1+dep.d2+dep.d3+dep.d4+dep.d5+dep.d6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total_appt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department d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JOIN dep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dept_id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7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9AE56-3050-9B4D-D462-D3A7980B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78" y="3588027"/>
            <a:ext cx="6728508" cy="45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43FB-B937-ED66-E685-798F345EA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A4DBD-018F-C8DC-415D-2C732E9B41CD}"/>
              </a:ext>
            </a:extLst>
          </p:cNvPr>
          <p:cNvSpPr txBox="1"/>
          <p:nvPr/>
        </p:nvSpPr>
        <p:spPr>
          <a:xfrm>
            <a:off x="298363" y="234082"/>
            <a:ext cx="7712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--27.Average number of prescriptions per patient (for patients with at least one Rx)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prs AS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COUNT(pr.*)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no_of_prescription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prescription pr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AVG(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no_of_prescription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avg_no_of_prescription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prs;</a:t>
            </a:r>
            <a:endParaRPr lang="en-US" sz="7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6A6B2-EE53-0F65-7809-641AD960CB5B}"/>
              </a:ext>
            </a:extLst>
          </p:cNvPr>
          <p:cNvSpPr txBox="1"/>
          <p:nvPr/>
        </p:nvSpPr>
        <p:spPr>
          <a:xfrm>
            <a:off x="278673" y="4294041"/>
            <a:ext cx="771276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--28.Patients with most expensive single admission (top 20)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trt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unit_cost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total_treatment_cost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treatment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trt.admission_id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trt.total_treatment_cost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admission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trt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trt.total_treatment_cost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LIMIT 20;</a:t>
            </a:r>
            <a:endParaRPr lang="en-US" sz="105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9FA6E-E5FA-7FA0-D81E-1D017D59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918" y="824949"/>
            <a:ext cx="5186385" cy="2360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7E422-AC77-1929-87AE-9B7F987C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38" y="4482705"/>
            <a:ext cx="6556276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5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D387B-F658-4B4D-A311-B0F04382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3A732A-CCD4-7A0A-C2FD-8A5C8A979EC0}"/>
              </a:ext>
            </a:extLst>
          </p:cNvPr>
          <p:cNvSpPr txBox="1"/>
          <p:nvPr/>
        </p:nvSpPr>
        <p:spPr>
          <a:xfrm>
            <a:off x="298363" y="234082"/>
            <a:ext cx="77127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--29.For each patient show total billed this year and last year side-by-side using conditional aggregation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p.patient_id,p.first_name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COALESCE(SUM(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FILTER(WHERE EXTRACT(YEAR 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)=2024),0)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previous_year_bill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COALESCE(SUM(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FILTER(WHERE EXTRACT(YEAR 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i.invoice_date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)=2025),0)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current_year_bill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860CB-1C6B-74D8-508E-C0A5D317F79D}"/>
              </a:ext>
            </a:extLst>
          </p:cNvPr>
          <p:cNvSpPr txBox="1"/>
          <p:nvPr/>
        </p:nvSpPr>
        <p:spPr>
          <a:xfrm>
            <a:off x="298363" y="4486242"/>
            <a:ext cx="77127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--30.Use </a:t>
            </a:r>
            <a:r>
              <a:rPr lang="en-US" sz="1600" dirty="0" err="1">
                <a:solidFill>
                  <a:srgbClr val="00B0F0"/>
                </a:solidFill>
                <a:latin typeface="Calisto MT" panose="02040603050505030304" pitchFamily="18" charset="0"/>
              </a:rPr>
              <a:t>string_agg</a:t>
            </a:r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 to return doctor profile with recent 5 appointments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d.doctor_id,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d.first_name || ' ' 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STRING_AGG(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::text, ',' 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recent_appointments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LATERAL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FROM appointment a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= d.doctor_id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LIMIT 5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 ON TRUE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d.doctor_id,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d.doctor_id;</a:t>
            </a:r>
            <a:endParaRPr lang="en-US" sz="1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0AE4C-B654-F98A-24B9-127932FD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470" y="234082"/>
            <a:ext cx="5864438" cy="3264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F67A0-9CCF-F7ED-6D2B-2955D7012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75" y="4526400"/>
            <a:ext cx="5545972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5AC82-9D06-E62A-EEC5-4F8CD3D60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E0DA8A-80AB-C4CF-5756-94132D512847}"/>
              </a:ext>
            </a:extLst>
          </p:cNvPr>
          <p:cNvSpPr txBox="1"/>
          <p:nvPr/>
        </p:nvSpPr>
        <p:spPr>
          <a:xfrm>
            <a:off x="298363" y="234082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--31.Find duplicate patients by same name + DOB (possible duplicates)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dob,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COUNT(*)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cnt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1,2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 COUNT(*)&gt;1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cnt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DESC;</a:t>
            </a:r>
            <a:endParaRPr lang="en-US" sz="5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30B2-4051-241C-E376-A1AB2D96F539}"/>
              </a:ext>
            </a:extLst>
          </p:cNvPr>
          <p:cNvSpPr txBox="1"/>
          <p:nvPr/>
        </p:nvSpPr>
        <p:spPr>
          <a:xfrm>
            <a:off x="278673" y="4294041"/>
            <a:ext cx="7712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--32.Find doctors with zero appointments in past year (possibly inactive)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d.doctor_id,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d.first_name || ' ' 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EXTRACT(YEAR 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year,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COUNT(a.*)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no_of_appt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doctor 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appointment a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doctor_id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1,2,3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EXTRACT(YEAR 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a.appt_datetime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)=2024 AND COUNT(a.*)=0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9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95DE1-07E2-D0F4-9664-BC37B365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704" y="163121"/>
            <a:ext cx="5233001" cy="3106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D13E8-1C91-F022-8876-874538F3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102" y="5913783"/>
            <a:ext cx="5233001" cy="22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1B028-0199-CEB2-E1A1-78B4997F3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90B073-D876-591F-7C85-56B004358C69}"/>
              </a:ext>
            </a:extLst>
          </p:cNvPr>
          <p:cNvSpPr txBox="1"/>
          <p:nvPr/>
        </p:nvSpPr>
        <p:spPr>
          <a:xfrm>
            <a:off x="298363" y="234082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--33.Count total bed occupancy today (rooms with an admitted patient)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r.ward,r.room_id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COUNT(ad.*)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='Admitted')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admitted_bed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room 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admission ad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1,2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COUNT(ad.*)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='Admitted')&gt;=1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4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A7596-AA81-01FD-8EB5-F4E7152BFDCE}"/>
              </a:ext>
            </a:extLst>
          </p:cNvPr>
          <p:cNvSpPr txBox="1"/>
          <p:nvPr/>
        </p:nvSpPr>
        <p:spPr>
          <a:xfrm>
            <a:off x="298362" y="2932380"/>
            <a:ext cx="77127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--35.How many beds available in ICU today by room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bed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ads AS(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r.ward,r.room_id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COUNT(ad.*)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='Admitted')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admitted_bed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room 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admission ad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1,2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COUNT(ad.*) FILTER(WHERE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ad.status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='Admitted')&gt;=1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r.ward,r.room_id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ads.admitted_bed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r.bed_count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r.bed_count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ads.admitted_bed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bed_available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room r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LEFT JOIN ads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r.ward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='ICU'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SUM(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bed_available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bed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bed_available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&gt;0;</a:t>
            </a:r>
            <a:endParaRPr lang="en-US" sz="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1864-06EA-CB8F-6F81-AC9CD5A5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150" y="104979"/>
            <a:ext cx="4048690" cy="2677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60D78-6200-37D6-6709-73CC3C7C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479" y="5536096"/>
            <a:ext cx="3970700" cy="25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2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322AB-BCE0-618F-D662-DE026584A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4A78AE-8C5B-9B3C-C4B8-C7A531AA8FC8}"/>
              </a:ext>
            </a:extLst>
          </p:cNvPr>
          <p:cNvSpPr txBox="1"/>
          <p:nvPr/>
        </p:nvSpPr>
        <p:spPr>
          <a:xfrm>
            <a:off x="298363" y="234082"/>
            <a:ext cx="77127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--36.Average invoice line value grouped by </a:t>
            </a:r>
            <a:r>
              <a:rPr lang="en-US" sz="1600" dirty="0" err="1">
                <a:solidFill>
                  <a:srgbClr val="00B0F0"/>
                </a:solidFill>
                <a:latin typeface="Calisto MT" panose="02040603050505030304" pitchFamily="18" charset="0"/>
              </a:rPr>
              <a:t>item_desc</a:t>
            </a:r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 (top 10 expensive line types)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item_desc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ROUND(AVG(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unit_price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),2)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avg_value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invoice_line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2 DESC;</a:t>
            </a:r>
            <a:endParaRPr lang="en-US" sz="3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295E5-7EED-B367-5A98-010319223DE0}"/>
              </a:ext>
            </a:extLst>
          </p:cNvPr>
          <p:cNvSpPr txBox="1"/>
          <p:nvPr/>
        </p:nvSpPr>
        <p:spPr>
          <a:xfrm>
            <a:off x="298363" y="4091147"/>
            <a:ext cx="771276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--37.Patients who had both X-ray and Surgery within same admission (identify complex cases)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DISTINCT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 a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patient p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treatment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ON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ts.admission_id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          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ts.description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ILIKE '%X-Ray%'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treatment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tx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ON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tx.admission_id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a.admission_id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          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tx.description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ILIKE '%Surgery%'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2;</a:t>
            </a:r>
            <a:endParaRPr lang="en-US" sz="7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B2FC2-AC2A-6842-A6A8-964D05882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757" y="392378"/>
            <a:ext cx="3882072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E7AB-0D47-37EE-DECF-7AAE78E3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340" y="4860235"/>
            <a:ext cx="4450700" cy="32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49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DE77C-C37B-6E22-32E1-90FC1D3D5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EF3E97-3269-8D6B-1A0D-FA4C00CF39AD}"/>
              </a:ext>
            </a:extLst>
          </p:cNvPr>
          <p:cNvSpPr txBox="1"/>
          <p:nvPr/>
        </p:nvSpPr>
        <p:spPr>
          <a:xfrm>
            <a:off x="298363" y="234082"/>
            <a:ext cx="77127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--38.Patients who received a specific lab test (e.g., 'LT-102') and their most recent result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WITH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(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lab_test_id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result_value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units,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MAX(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result_date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result_date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lab_result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1,2,3,4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lr.lab_test_id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l.test_code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lr.result_value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lr.units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lr.result_date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lab_test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l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lab_test_id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l.test_code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= 'LT-102'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lr.result_date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DESC;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094EE-A90B-5F6E-9625-EA2A57E31815}"/>
              </a:ext>
            </a:extLst>
          </p:cNvPr>
          <p:cNvSpPr txBox="1"/>
          <p:nvPr/>
        </p:nvSpPr>
        <p:spPr>
          <a:xfrm>
            <a:off x="298363" y="5184451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--39.Patients with prescriptions active today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pr.med_id,pr.dosage,pr.freq,pr.notes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prescription pr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CURRENT_DATE BETWEEN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pr.start_date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AND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pr.end_date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FEDE1-91DE-A2EC-0255-74C305AF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27" y="767259"/>
            <a:ext cx="7712766" cy="2867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9DEC9-F048-90DD-CF9E-C3B929E8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1" y="5124240"/>
            <a:ext cx="767822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4107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06873"/>
            <a:ext cx="4158734" cy="4198620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7703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043595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803571"/>
            <a:ext cx="31417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Normalized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299109"/>
            <a:ext cx="36801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fully normalized relational database following 1NF, 2NF, and 3NF principles to eliminate redundancy and ensure data integrity.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606873"/>
            <a:ext cx="4158734" cy="4198620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7508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3043595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3803571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Data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651058"/>
            <a:ext cx="368010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Store and manage patient demographics, doctor schedules, appointments, admissions, treatments, prescriptions, lab results, and billing data.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606873"/>
            <a:ext cx="4158853" cy="4198620"/>
          </a:xfrm>
          <a:prstGeom prst="roundRect">
            <a:avLst>
              <a:gd name="adj" fmla="val 8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3139" y="2846189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0544" y="3043595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3803571"/>
            <a:ext cx="34288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Analytical Reporting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4299109"/>
            <a:ext cx="368022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advanced SQL-based reporting and analytics for operational insights, performance metrics, and strategic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0504F-D613-4646-CD59-986EA974F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73E68-939A-7CDD-2C51-E23225A166C3}"/>
              </a:ext>
            </a:extLst>
          </p:cNvPr>
          <p:cNvSpPr txBox="1"/>
          <p:nvPr/>
        </p:nvSpPr>
        <p:spPr>
          <a:xfrm>
            <a:off x="298363" y="234082"/>
            <a:ext cx="77127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--40.Top 10 patients by average invoice amount (only patients with &gt;=2 invoices)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p.first_name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||' '||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p.last_name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ROUND(AVG(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i.total_amount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),2)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avg_inv_amount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COUNT(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.*)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no_invoice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 p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JOIN invoice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USING 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HAVING COUNT(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.*)&gt;=2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3 DESC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LIMIT 10;</a:t>
            </a:r>
            <a:endParaRPr lang="en-US" sz="1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30C32-7F8A-8C44-752D-E9CC2AAB2F07}"/>
              </a:ext>
            </a:extLst>
          </p:cNvPr>
          <p:cNvSpPr txBox="1"/>
          <p:nvPr/>
        </p:nvSpPr>
        <p:spPr>
          <a:xfrm>
            <a:off x="298363" y="4955851"/>
            <a:ext cx="7712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--41.For each room, last admission end date (show room utilization recency)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room_id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       MAX(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discharge_date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)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last_discharge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	   CURRENT_DATE - MAX(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discharge_date</a:t>
            </a:r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::DATE)||' '||'days' AS </a:t>
            </a:r>
            <a:r>
              <a:rPr lang="en-US" sz="1400" dirty="0" err="1">
                <a:solidFill>
                  <a:schemeClr val="bg1"/>
                </a:solidFill>
                <a:latin typeface="Calisto MT" panose="02040603050505030304" pitchFamily="18" charset="0"/>
              </a:rPr>
              <a:t>room_empty</a:t>
            </a:r>
            <a:endParaRPr lang="en-US" sz="14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WHERE status='Discharged'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400" dirty="0">
                <a:solidFill>
                  <a:schemeClr val="bg1"/>
                </a:solidFill>
                <a:latin typeface="Calisto MT" panose="02040603050505030304" pitchFamily="18" charset="0"/>
              </a:rPr>
              <a:t>ORDER BY 1;</a:t>
            </a:r>
            <a:endParaRPr lang="en-US" sz="5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3E029-7F2D-DEF8-0389-49E763DB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817" y="738193"/>
            <a:ext cx="4955785" cy="2876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FBB28-9267-963C-4B07-DC75E5E2A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5138117"/>
            <a:ext cx="5810742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5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DA81-3FBD-15FF-05DE-5E8DCB1E0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D8815-E685-B8B3-D81D-6FFE2F1FE516}"/>
              </a:ext>
            </a:extLst>
          </p:cNvPr>
          <p:cNvSpPr txBox="1"/>
          <p:nvPr/>
        </p:nvSpPr>
        <p:spPr>
          <a:xfrm>
            <a:off x="298363" y="234082"/>
            <a:ext cx="771276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Calisto MT" panose="02040603050505030304" pitchFamily="18" charset="0"/>
              </a:rPr>
              <a:t>--42.Find appointment time slots most used (hour of day)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CASE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WHEN EXTRACT(HOUR FROM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BETWEEN 0 AND 6 THEN '12AM-6AM'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WHEN EXTRACT(HOUR FROM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BETWEEN 7 AND 12 THEN '7AM-12PM'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WHEN EXTRACT(HOUR FROM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appt_datetime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 BETWEEN 13 AND 18 THEN '1PM-6PM'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ELSE '7PM-12AM' END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daily_hour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COUNT(*)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patient_cnt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appointment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2 DESC;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5E82C-E643-405D-F487-6A8D04D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3588026"/>
            <a:ext cx="5144977" cy="45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54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CB400-F4EF-B653-F659-5F9F4D33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EA72EC-FC50-1631-07FD-0BEC2FE413A5}"/>
              </a:ext>
            </a:extLst>
          </p:cNvPr>
          <p:cNvSpPr txBox="1"/>
          <p:nvPr/>
        </p:nvSpPr>
        <p:spPr>
          <a:xfrm>
            <a:off x="298363" y="234082"/>
            <a:ext cx="771276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sto MT" panose="02040603050505030304" pitchFamily="18" charset="0"/>
              </a:rPr>
              <a:t>--43.Create a patient risk score (simple example) using CTEs and CASEs — high if &gt;65 or multiple admissions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WITH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AS(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first_name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||' '||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last_name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EXTRACT(YEAR FROM AGE(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CURRENT_DATE,dob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)) AS age 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ad AS(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COUNT(*)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add_cnt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admission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1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pg.patient_name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pg.age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ad.add_cnt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CASE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WHEN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pg.age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&gt;=65 AND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ad.add_cnt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&gt;=2 THEN 'Very High'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 WHEN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pg.age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&gt;=65 OR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ad.add_cnt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&gt;=2 THEN 'High'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WHEN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pg.age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BETWEEN 45 AND 64 OR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ad.add_cnt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&gt;=2 THEN 'Medium'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  ELSE 'Normal' END AS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risK_label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pg</a:t>
            </a:r>
            <a:endParaRPr lang="en-US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JOIN ad USING (</a:t>
            </a:r>
            <a:r>
              <a:rPr lang="en-US" sz="1600" dirty="0" err="1">
                <a:solidFill>
                  <a:schemeClr val="bg1"/>
                </a:solidFill>
                <a:latin typeface="Calisto MT" panose="02040603050505030304" pitchFamily="18" charset="0"/>
              </a:rPr>
              <a:t>patient_id</a:t>
            </a:r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);</a:t>
            </a:r>
            <a:endParaRPr lang="en-US" sz="1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EB315-997F-C85E-F051-AA01498F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83" y="4591878"/>
            <a:ext cx="6781949" cy="35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50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524" y="751761"/>
            <a:ext cx="10461308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 &amp; Learning Outcomes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524" y="1943338"/>
            <a:ext cx="519636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Analytical Insights Delivered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6524" y="2548771"/>
            <a:ext cx="628149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peak appointment hours (9-11 AM) for staffing optimization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524" y="3325892"/>
            <a:ext cx="628149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Cardiology and Orthopedics emerged as highest-volume departments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6524" y="4103013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10% of patients generated 45% of total revenue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6524" y="4529852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doctor efficiency: 12.3 appointments per day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6524" y="4956691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Lab turnaround time averaged 2.4 days across all test types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9996" y="1943338"/>
            <a:ext cx="5331500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Skills Developed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89996" y="2548771"/>
            <a:ext cx="628149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Mastery of relational database design principles and normalization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9996" y="3325892"/>
            <a:ext cx="628149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Advanced SQL proficiency including CTEs, window functions, and complex joins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9996" y="4103013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Query optimization techniques for large-scale datasets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9996" y="4529852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Business intelligence and healthcare analytics expertise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9996" y="4956691"/>
            <a:ext cx="6281499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Problem-solving with NULL handling and date-based analysis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6524" y="5712023"/>
            <a:ext cx="309193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Impact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66524" y="6426994"/>
            <a:ext cx="13097351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comprehensive hospital management system demonstrates enterprise-level database design capabilities and analytical SQL mastery. The project provides a strong foundation for data analyst, business intelligence, and database administration roles, showcasing the ability to transform complex operational requirements into actionable insights through structured data management.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538401"/>
            <a:ext cx="4788218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Overview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83895" y="1191220"/>
            <a:ext cx="498860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Hospital Operations Workflow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829038"/>
            <a:ext cx="977027" cy="1172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6303" y="2024420"/>
            <a:ext cx="276367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Registration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856303" y="2428875"/>
            <a:ext cx="120902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 patient intake and demographic data capture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3001447"/>
            <a:ext cx="977027" cy="1172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56303" y="3196828"/>
            <a:ext cx="3392686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Scheduling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856303" y="3601283"/>
            <a:ext cx="120902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 availability matching and booking confirmation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4173855"/>
            <a:ext cx="977027" cy="1172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56303" y="4369237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Admission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856303" y="4773692"/>
            <a:ext cx="120902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Room assignment and in-patient care initiation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5346263"/>
            <a:ext cx="977027" cy="11724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56303" y="5541645"/>
            <a:ext cx="276344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Treatment &amp; Testing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856303" y="5946100"/>
            <a:ext cx="120902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Care delivery, medication, and lab procedures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95" y="6518672"/>
            <a:ext cx="977027" cy="11724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56303" y="6714053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Billing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856303" y="7118509"/>
            <a:ext cx="1209020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Invoice generation and payment processing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95845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Schema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00632"/>
            <a:ext cx="643866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Entity-Relationship Architecture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62263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database employs a star-schema approach with normalized fact and dimension tables. Primary keys (PK) uniquely identify records, while foreign keys (FK) establish referential integrity across related entities.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26719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relationships: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512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Patients → Appointments → Doctors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185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Admissions → Rooms → Departments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5857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Treatments → Medications → Prescriptions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225302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Lab Tests → Lab Results → Patients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69202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Invoices → Invoice Lines → Services</a:t>
            </a:r>
            <a:endParaRPr lang="en-US" sz="1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3756"/>
            <a:ext cx="7127081" cy="558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Tables &amp; Data Volume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4607" y="1461968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database simulates a large metropolitan hospital system with realistic operational scale: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4607" y="2074307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</a:t>
            </a:r>
            <a:endParaRPr lang="en-US" sz="4900" dirty="0"/>
          </a:p>
        </p:txBody>
      </p:sp>
      <p:sp>
        <p:nvSpPr>
          <p:cNvPr id="5" name="Text 3"/>
          <p:cNvSpPr/>
          <p:nvPr/>
        </p:nvSpPr>
        <p:spPr>
          <a:xfrm>
            <a:off x="1121212" y="2938224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Departments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64607" y="3331250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Specialized medical units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049197" y="2074307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2K</a:t>
            </a:r>
            <a:endParaRPr lang="en-US" sz="4900" dirty="0"/>
          </a:p>
        </p:txBody>
      </p:sp>
      <p:sp>
        <p:nvSpPr>
          <p:cNvPr id="8" name="Text 6"/>
          <p:cNvSpPr/>
          <p:nvPr/>
        </p:nvSpPr>
        <p:spPr>
          <a:xfrm>
            <a:off x="4505801" y="2938224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049197" y="3331250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Medical practitioners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433786" y="2074307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200K</a:t>
            </a:r>
            <a:endParaRPr lang="en-US" sz="4900" dirty="0"/>
          </a:p>
        </p:txBody>
      </p:sp>
      <p:sp>
        <p:nvSpPr>
          <p:cNvPr id="11" name="Text 9"/>
          <p:cNvSpPr/>
          <p:nvPr/>
        </p:nvSpPr>
        <p:spPr>
          <a:xfrm>
            <a:off x="7890391" y="2938224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33786" y="3331250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Registered individuals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818376" y="2074307"/>
            <a:ext cx="3147417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5K</a:t>
            </a:r>
            <a:endParaRPr lang="en-US" sz="4900" dirty="0"/>
          </a:p>
        </p:txBody>
      </p:sp>
      <p:sp>
        <p:nvSpPr>
          <p:cNvPr id="14" name="Text 12"/>
          <p:cNvSpPr/>
          <p:nvPr/>
        </p:nvSpPr>
        <p:spPr>
          <a:xfrm>
            <a:off x="11274981" y="2938224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Rooms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818376" y="3331250"/>
            <a:ext cx="31474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In-patient facilities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4607" y="4109680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700K</a:t>
            </a:r>
            <a:endParaRPr lang="en-US" sz="4900" dirty="0"/>
          </a:p>
        </p:txBody>
      </p:sp>
      <p:sp>
        <p:nvSpPr>
          <p:cNvPr id="17" name="Text 15"/>
          <p:cNvSpPr/>
          <p:nvPr/>
        </p:nvSpPr>
        <p:spPr>
          <a:xfrm>
            <a:off x="1121212" y="4973598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64607" y="5366623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Scheduled consultations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4049197" y="4109680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30K</a:t>
            </a:r>
            <a:endParaRPr lang="en-US" sz="4900" dirty="0"/>
          </a:p>
        </p:txBody>
      </p:sp>
      <p:sp>
        <p:nvSpPr>
          <p:cNvPr id="20" name="Text 18"/>
          <p:cNvSpPr/>
          <p:nvPr/>
        </p:nvSpPr>
        <p:spPr>
          <a:xfrm>
            <a:off x="4505801" y="4973598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Admissions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049197" y="5366623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Hospital stays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433786" y="4109680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80K</a:t>
            </a:r>
            <a:endParaRPr lang="en-US" sz="4900" dirty="0"/>
          </a:p>
        </p:txBody>
      </p:sp>
      <p:sp>
        <p:nvSpPr>
          <p:cNvPr id="23" name="Text 21"/>
          <p:cNvSpPr/>
          <p:nvPr/>
        </p:nvSpPr>
        <p:spPr>
          <a:xfrm>
            <a:off x="7890391" y="4973598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Treatments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433786" y="5366623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Medical procedures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10818376" y="4109680"/>
            <a:ext cx="3147417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500</a:t>
            </a:r>
            <a:endParaRPr lang="en-US" sz="4900" dirty="0"/>
          </a:p>
        </p:txBody>
      </p:sp>
      <p:sp>
        <p:nvSpPr>
          <p:cNvPr id="26" name="Text 24"/>
          <p:cNvSpPr/>
          <p:nvPr/>
        </p:nvSpPr>
        <p:spPr>
          <a:xfrm>
            <a:off x="11274981" y="4973598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Medications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0818376" y="5366623"/>
            <a:ext cx="31474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Drug inventory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664607" y="6145054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150K</a:t>
            </a:r>
            <a:endParaRPr lang="en-US" sz="4900" dirty="0"/>
          </a:p>
        </p:txBody>
      </p:sp>
      <p:sp>
        <p:nvSpPr>
          <p:cNvPr id="29" name="Text 27"/>
          <p:cNvSpPr/>
          <p:nvPr/>
        </p:nvSpPr>
        <p:spPr>
          <a:xfrm>
            <a:off x="1121212" y="7008971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Prescriptions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664607" y="7401997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Medication orders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4049197" y="6145054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100</a:t>
            </a:r>
            <a:endParaRPr lang="en-US" sz="4900" dirty="0"/>
          </a:p>
        </p:txBody>
      </p:sp>
      <p:sp>
        <p:nvSpPr>
          <p:cNvPr id="32" name="Text 30"/>
          <p:cNvSpPr/>
          <p:nvPr/>
        </p:nvSpPr>
        <p:spPr>
          <a:xfrm>
            <a:off x="4505801" y="7008971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 Tests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4049197" y="7401997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Diagnostic procedures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7433786" y="6145054"/>
            <a:ext cx="314729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100K</a:t>
            </a:r>
            <a:endParaRPr lang="en-US" sz="4900" dirty="0"/>
          </a:p>
        </p:txBody>
      </p:sp>
      <p:sp>
        <p:nvSpPr>
          <p:cNvPr id="35" name="Text 33"/>
          <p:cNvSpPr/>
          <p:nvPr/>
        </p:nvSpPr>
        <p:spPr>
          <a:xfrm>
            <a:off x="7890391" y="7008971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Lab Results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7433786" y="7401997"/>
            <a:ext cx="314729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outcomes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10818376" y="6145054"/>
            <a:ext cx="3147417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150K</a:t>
            </a:r>
            <a:endParaRPr lang="en-US" sz="4900" dirty="0"/>
          </a:p>
        </p:txBody>
      </p:sp>
      <p:sp>
        <p:nvSpPr>
          <p:cNvPr id="38" name="Text 36"/>
          <p:cNvSpPr/>
          <p:nvPr/>
        </p:nvSpPr>
        <p:spPr>
          <a:xfrm>
            <a:off x="11274981" y="7008971"/>
            <a:ext cx="223408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Invoices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0818376" y="7401997"/>
            <a:ext cx="314741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Billing statements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986" y="943332"/>
            <a:ext cx="6758345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Normalization Approach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73986" y="1815822"/>
            <a:ext cx="196453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3986" y="2126813"/>
            <a:ext cx="3786188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173986" y="2270760"/>
            <a:ext cx="3214211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First Normal Form (1NF)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73986" y="2677478"/>
            <a:ext cx="3786188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Eliminated repeating groups and ensured atomic values in all columns. Each cell contains single, indivisible data points with no multi-valued attributes.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156627" y="1815822"/>
            <a:ext cx="196453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6627" y="2126813"/>
            <a:ext cx="3786188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0156627" y="2270760"/>
            <a:ext cx="3701534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Second Normal Form (2NF)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156627" y="2677478"/>
            <a:ext cx="3786188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Removed partial dependencies by ensuring all non-key attributes fully depend on the entire primary key, preventing redundancy in composite key scenarios.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73986" y="4278511"/>
            <a:ext cx="196453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3986" y="4589502"/>
            <a:ext cx="7768828" cy="22860"/>
          </a:xfrm>
          <a:prstGeom prst="rect">
            <a:avLst/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173986" y="4733449"/>
            <a:ext cx="3361611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Third Normal Form (3NF)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173986" y="5140166"/>
            <a:ext cx="7768828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Eliminated transitive dependencies where non-key attributes depend on other non-key attributes, creating separate tables for independent entity relationships.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73986" y="6137077"/>
            <a:ext cx="7768828" cy="1149191"/>
          </a:xfrm>
          <a:prstGeom prst="roundRect">
            <a:avLst>
              <a:gd name="adj" fmla="val 2565"/>
            </a:avLst>
          </a:prstGeom>
          <a:solidFill>
            <a:srgbClr val="05484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439" y="6439257"/>
            <a:ext cx="245507" cy="19645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812399" y="6382583"/>
            <a:ext cx="693396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Result:</a:t>
            </a:r>
            <a:r>
              <a:rPr lang="en-US" sz="15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Minimized data redundancy, prevented update anomalies, and ensured referential integrity across all table relationships.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478" y="2698790"/>
            <a:ext cx="6812994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Features Demonstrated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89478" y="3636288"/>
            <a:ext cx="6520220" cy="1337667"/>
          </a:xfrm>
          <a:prstGeom prst="roundRect">
            <a:avLst>
              <a:gd name="adj" fmla="val 820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66618" y="3636288"/>
            <a:ext cx="91440" cy="1337667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49273" y="3827502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Complex Joins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49273" y="4243626"/>
            <a:ext cx="6069211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INNER, LEFT, RIGHT, and FULL OUTER joins connecting multiple tables for comprehensive data retrieval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9478" y="5142309"/>
            <a:ext cx="6520220" cy="1068110"/>
          </a:xfrm>
          <a:prstGeom prst="roundRect">
            <a:avLst>
              <a:gd name="adj" fmla="val 1027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66618" y="5142309"/>
            <a:ext cx="91440" cy="1068110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49273" y="5333524"/>
            <a:ext cx="324623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Table Expressions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49273" y="5749647"/>
            <a:ext cx="60692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CTEs for modular, readable query construction and recursive operations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9478" y="6378773"/>
            <a:ext cx="6520220" cy="1068110"/>
          </a:xfrm>
          <a:prstGeom prst="roundRect">
            <a:avLst>
              <a:gd name="adj" fmla="val 1027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566618" y="6378773"/>
            <a:ext cx="91440" cy="1068110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49273" y="6569988"/>
            <a:ext cx="220646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Window Functions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49273" y="6986111"/>
            <a:ext cx="60692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ROW_NUMBER, RANK, DENSE_RANK, and running totals for advanced analytics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8322" y="3636288"/>
            <a:ext cx="6520220" cy="1068110"/>
          </a:xfrm>
          <a:prstGeom prst="roundRect">
            <a:avLst>
              <a:gd name="adj" fmla="val 1027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505462" y="3636288"/>
            <a:ext cx="91440" cy="1068110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788116" y="3827502"/>
            <a:ext cx="250507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Aggregate Functions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788116" y="4243626"/>
            <a:ext cx="60692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SUM, AVG, COUNT, MIN, MAX with GROUP BY for statistical summaries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528322" y="4872752"/>
            <a:ext cx="6520220" cy="1068110"/>
          </a:xfrm>
          <a:prstGeom prst="roundRect">
            <a:avLst>
              <a:gd name="adj" fmla="val 1027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505462" y="4872752"/>
            <a:ext cx="91440" cy="1068110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788116" y="5063966"/>
            <a:ext cx="1981795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Subqueries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7788116" y="5480090"/>
            <a:ext cx="60692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Correlated and non-correlated subqueries for filtering and calculation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7528322" y="6109216"/>
            <a:ext cx="6520220" cy="1068110"/>
          </a:xfrm>
          <a:prstGeom prst="roundRect">
            <a:avLst>
              <a:gd name="adj" fmla="val 1027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2"/>
          <p:cNvSpPr/>
          <p:nvPr/>
        </p:nvSpPr>
        <p:spPr>
          <a:xfrm>
            <a:off x="7505462" y="6109216"/>
            <a:ext cx="91440" cy="1068110"/>
          </a:xfrm>
          <a:prstGeom prst="roundRect">
            <a:avLst>
              <a:gd name="adj" fmla="val 2763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7788116" y="6300430"/>
            <a:ext cx="280487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Date &amp; String Functions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7788116" y="6716554"/>
            <a:ext cx="6069211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DATEPART, DATEDIFF, CONCAT, and pattern matching for data transformation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20599DD-AFB3-795E-5E0F-89E51AB99770}"/>
              </a:ext>
            </a:extLst>
          </p:cNvPr>
          <p:cNvSpPr/>
          <p:nvPr/>
        </p:nvSpPr>
        <p:spPr>
          <a:xfrm>
            <a:off x="350939" y="343216"/>
            <a:ext cx="6812994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 Queries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CF5C7-A665-D62F-7D2B-8DE57F3775AB}"/>
              </a:ext>
            </a:extLst>
          </p:cNvPr>
          <p:cNvSpPr txBox="1"/>
          <p:nvPr/>
        </p:nvSpPr>
        <p:spPr>
          <a:xfrm>
            <a:off x="477078" y="1073426"/>
            <a:ext cx="77127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Calisto MT" panose="02040603050505030304" pitchFamily="18" charset="0"/>
              </a:rPr>
              <a:t>--1. Patients count by age group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SELECT 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     CASE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WHEN EXTRACT(YEAR FROM AGE(dob)) &lt;=20 THEN '0-20 Yr'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WHEN EXTRACT(YEAR FROM AGE(dob)) BETWEEN 21 AND 40 THEN '20-40 Yr' 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WHEN EXTRACT(YEAR FROM AGE(dob)) BETWEEN 41 AND 60 THEN '40-60 Yr'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ELSE '61+ Yr' END AS age_group,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	 COUNT(*)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FROM patient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GROUP BY age_group</a:t>
            </a:r>
          </a:p>
          <a:p>
            <a:r>
              <a:rPr lang="en-US" sz="1600" dirty="0">
                <a:solidFill>
                  <a:schemeClr val="bg1"/>
                </a:solidFill>
                <a:latin typeface="Calisto MT" panose="02040603050505030304" pitchFamily="18" charset="0"/>
              </a:rPr>
              <a:t>ORDER BY age_group;</a:t>
            </a:r>
            <a:endParaRPr lang="en-IN" sz="16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C5044-B625-A9F1-757F-496FBE17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28" y="4579198"/>
            <a:ext cx="6539759" cy="35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0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5754</Words>
  <Application>Microsoft Office PowerPoint</Application>
  <PresentationFormat>Custom</PresentationFormat>
  <Paragraphs>609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Cabin</vt:lpstr>
      <vt:lpstr>Arial</vt:lpstr>
      <vt:lpstr>Unbounded</vt:lpstr>
      <vt:lpstr>Unbounded Light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Dhiman Chakraborty</cp:lastModifiedBy>
  <cp:revision>3</cp:revision>
  <dcterms:created xsi:type="dcterms:W3CDTF">2025-12-15T14:59:07Z</dcterms:created>
  <dcterms:modified xsi:type="dcterms:W3CDTF">2025-12-17T15:49:01Z</dcterms:modified>
</cp:coreProperties>
</file>